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media/image4.jpeg" ContentType="image/jpeg"/>
  <Override PartName="/ppt/notesSlides/notesSlide4.xml" ContentType="application/vnd.openxmlformats-officedocument.presentationml.notesSlide+xml"/>
  <Override PartName="/ppt/media/media1.mov" ContentType="video/unknown"/>
  <Override PartName="/ppt/notesSlides/notesSlide5.xml" ContentType="application/vnd.openxmlformats-officedocument.presentationml.notesSlide+xml"/>
  <Override PartName="/ppt/media/image5.jpeg" ContentType="image/jpeg"/>
  <Override PartName="/ppt/notesSlides/notesSlide6.xml" ContentType="application/vnd.openxmlformats-officedocument.presentationml.notesSlide+xml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Introduce self, background, interests</a:t>
            </a:r>
          </a:p>
          <a:p>
            <a:pPr/>
            <a:r>
              <a:t>Please interrupt, ask questions….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Robot kits available Frye’s, eBay, Amazon </a:t>
            </a:r>
          </a:p>
          <a:p>
            <a:pPr/>
            <a:r>
              <a:t>More expensive ones require less soldering and have better directions</a:t>
            </a:r>
          </a:p>
          <a:p>
            <a:pPr/>
            <a:r>
              <a:t>MicroCenter and EPO also have lots of parts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has made TF and several pre-trained models available for mobile devices and SBC</a:t>
            </a:r>
          </a:p>
          <a:p>
            <a:pPr/>
            <a:r>
              <a:t>Re-train on your desktop, drop model on to Pi after training</a:t>
            </a:r>
          </a:p>
          <a:p>
            <a:pPr/>
            <a:r>
              <a:t>Simple models are very fast, slow ones still good for package on porch, dog on couch, garage door open</a:t>
            </a:r>
          </a:p>
          <a:p>
            <a:pPr/>
            <a:r>
              <a:t>Open CV is also available for Raspberry Pi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Wheels are deliberately pulsed after first robot beheaded itself under couch and was then finished off by Merlin</a:t>
            </a:r>
          </a:p>
          <a:p>
            <a:pPr/>
            <a:r>
              <a:t>Robot is sensing me in it’s way and adjusting</a:t>
            </a:r>
          </a:p>
          <a:p>
            <a:pPr/>
            <a:r>
              <a:t>Proto type, robot relearns every time I start it, not currently saving data</a:t>
            </a:r>
          </a:p>
          <a:p>
            <a:pPr/>
            <a:r>
              <a:t>Sensor data comes in fast, code must be lean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SR204 UltraSonic distance sensor</a:t>
            </a:r>
          </a:p>
          <a:p>
            <a:pPr/>
            <a:r>
              <a:t>sends ultra sonic pulse out, gets reflected signal back at speed of sound ~344 m/s 15’-1”</a:t>
            </a:r>
          </a:p>
          <a:p>
            <a:pPr/>
            <a:r>
              <a:t>know the limits of your sensor</a:t>
            </a:r>
          </a:p>
          <a:p>
            <a:pPr/>
            <a:r>
              <a:t>check spec sheets, incoming data may need manipulation ( temp/humidity 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Blondie used all the Google Brain techniques: Markov tree search, neural networks, self play, also used evolutionary computing which is coming back into use</a:t>
            </a:r>
          </a:p>
          <a:p>
            <a:pPr/>
            <a:r>
              <a:t>Very readable book, highly recommend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timestocom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odelabs.developers.google.com/codelabs/tensorflow-for-poets/#0" TargetMode="External"/><Relationship Id="rId3" Type="http://schemas.openxmlformats.org/officeDocument/2006/relationships/image" Target="../media/image7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rinkledTime.com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tensorflow/models" TargetMode="External"/><Relationship Id="rId3" Type="http://schemas.openxmlformats.org/officeDocument/2006/relationships/hyperlink" Target="https://github.com/tensorflow/models/tree/master/research/object_detection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timestocome/RaspberryPi-Robot/tree/master/catID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achine Learning on a Raspberry P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on a Raspberry Pi</a:t>
            </a:r>
          </a:p>
        </p:txBody>
      </p:sp>
      <p:sp>
        <p:nvSpPr>
          <p:cNvPr id="120" name="Linda MacPhee-Cobb…"/>
          <p:cNvSpPr txBox="1"/>
          <p:nvPr>
            <p:ph type="subTitle" sz="quarter" idx="1"/>
          </p:nvPr>
        </p:nvSpPr>
        <p:spPr>
          <a:xfrm>
            <a:off x="1270000" y="6167450"/>
            <a:ext cx="10464801" cy="2354355"/>
          </a:xfrm>
          <a:prstGeom prst="rect">
            <a:avLst/>
          </a:prstGeom>
        </p:spPr>
        <p:txBody>
          <a:bodyPr/>
          <a:lstStyle/>
          <a:p>
            <a:pPr defTabSz="332993">
              <a:defRPr sz="2109"/>
            </a:pPr>
            <a:r>
              <a:t>Linda MacPhee-Cobb</a:t>
            </a:r>
          </a:p>
          <a:p>
            <a:pPr defTabSz="332993">
              <a:defRPr sz="2109"/>
            </a:pPr>
          </a:p>
          <a:p>
            <a:pPr defTabSz="332993">
              <a:defRPr sz="2109"/>
            </a:pPr>
          </a:p>
          <a:p>
            <a:pPr defTabSz="332993">
              <a:defRPr sz="2109"/>
            </a:pPr>
            <a:r>
              <a:rPr u="sng">
                <a:hlinkClick r:id="rId3" invalidUrl="" action="" tgtFrame="" tooltip="" history="1" highlightClick="0" endSnd="0"/>
              </a:rPr>
              <a:t>https://github.com/timestocome</a:t>
            </a:r>
          </a:p>
          <a:p>
            <a:pPr defTabSz="332993">
              <a:defRPr sz="2109"/>
            </a:pPr>
          </a:p>
          <a:p>
            <a:pPr defTabSz="332993">
              <a:defRPr sz="2109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rtificial Intellig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Artificial Intelligence</a:t>
            </a:r>
          </a:p>
        </p:txBody>
      </p:sp>
      <p:pic>
        <p:nvPicPr>
          <p:cNvPr id="172" name="IMG_20180326_194112.jpg" descr="IMG_20180326_1941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611" y="3451148"/>
            <a:ext cx="3656592" cy="487722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Before AlphaGo there was Blondie24…"/>
          <p:cNvSpPr txBox="1"/>
          <p:nvPr/>
        </p:nvSpPr>
        <p:spPr>
          <a:xfrm>
            <a:off x="5459120" y="3414370"/>
            <a:ext cx="6683960" cy="414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Before AlphaGo there was Blondie24</a:t>
            </a:r>
          </a:p>
          <a:p>
            <a:pPr algn="l"/>
          </a:p>
          <a:p>
            <a:pPr algn="l"/>
          </a:p>
          <a:p>
            <a:pPr algn="l"/>
            <a:r>
              <a:t>Everything AlphaGo does is in this book and </a:t>
            </a:r>
          </a:p>
          <a:p>
            <a:pPr algn="l"/>
            <a:r>
              <a:t>a few things it doesn’t yet do</a:t>
            </a:r>
          </a:p>
          <a:p>
            <a:pPr algn="l"/>
          </a:p>
          <a:p>
            <a:pPr algn="l"/>
          </a:p>
          <a:p>
            <a:pPr algn="l"/>
            <a:r>
              <a:t>Blondie24 played world class checkers on</a:t>
            </a:r>
          </a:p>
          <a:p>
            <a:pPr algn="l"/>
            <a:r>
              <a:t>mid 1990s computers that were no more </a:t>
            </a:r>
          </a:p>
          <a:p>
            <a:pPr algn="l"/>
            <a:r>
              <a:t>powerful than a Raspberry 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nsorflow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Tensorflow Resources</a:t>
            </a:r>
          </a:p>
        </p:txBody>
      </p:sp>
      <p:sp>
        <p:nvSpPr>
          <p:cNvPr id="178" name="Tensorflow for Poets…"/>
          <p:cNvSpPr txBox="1"/>
          <p:nvPr/>
        </p:nvSpPr>
        <p:spPr>
          <a:xfrm>
            <a:off x="665745" y="2715870"/>
            <a:ext cx="11474199" cy="1934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</a:p>
          <a:p>
            <a:pPr algn="l"/>
            <a:r>
              <a:t>Tensorflow for Poets</a:t>
            </a:r>
          </a:p>
          <a:p>
            <a:pPr algn="l"/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https://codelabs.developers.google.com/codelabs/tensorflow-for-poets/#0</a:t>
            </a:r>
          </a:p>
        </p:txBody>
      </p:sp>
      <p:pic>
        <p:nvPicPr>
          <p:cNvPr id="179" name="Shukla-MLTF-HI.jpg" descr="Shukla-MLTF-HI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429" y="4952999"/>
            <a:ext cx="3432307" cy="42999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obile Rob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Mobile Robots</a:t>
            </a:r>
          </a:p>
        </p:txBody>
      </p:sp>
      <p:pic>
        <p:nvPicPr>
          <p:cNvPr id="125" name="robot back.jpg" descr="robot bac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996" y="2607673"/>
            <a:ext cx="5518342" cy="4138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robot front.jpg" descr="robot fron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0865" y="2607827"/>
            <a:ext cx="5518343" cy="413875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ensors: UltraSonic distance sensor, Camera…"/>
          <p:cNvSpPr txBox="1"/>
          <p:nvPr/>
        </p:nvSpPr>
        <p:spPr>
          <a:xfrm>
            <a:off x="543864" y="7084670"/>
            <a:ext cx="11917072" cy="1934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Sensors: UltraSonic distance sensor, Camera</a:t>
            </a:r>
          </a:p>
          <a:p>
            <a:pPr/>
            <a:r>
              <a:t>Trained using Google’s TF Mobile Models</a:t>
            </a:r>
          </a:p>
          <a:p>
            <a:pPr/>
            <a:r>
              <a:t>Obstacle avoidance with simple RL</a:t>
            </a:r>
          </a:p>
          <a:p>
            <a:pPr/>
          </a:p>
          <a:p>
            <a:pPr/>
            <a:r>
              <a:t>Output: Wheel movement f/r, turn servo to steer, LED lights if either cat is spotted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mage 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classification</a:t>
            </a:r>
          </a:p>
        </p:txBody>
      </p:sp>
      <p:pic>
        <p:nvPicPr>
          <p:cNvPr id="132" name="kites_detections_output.jpg" descr="kites_detections_outpu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333" y="2481518"/>
            <a:ext cx="5514183" cy="367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Merlin detector.jpg" descr="Merlin detecto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5034" y="2431157"/>
            <a:ext cx="3774125" cy="377412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Out of the box Google Mobile Network recognizes many objects ~ 10secs/frame…"/>
          <p:cNvSpPr txBox="1"/>
          <p:nvPr/>
        </p:nvSpPr>
        <p:spPr>
          <a:xfrm>
            <a:off x="591413" y="6386170"/>
            <a:ext cx="11821974" cy="26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Out of the box Google Mobile Network recognizes many objects ~ 10secs/frame</a:t>
            </a:r>
          </a:p>
          <a:p>
            <a:pPr algn="l"/>
            <a:r>
              <a:t>Re-trained on smaller sets ( both cats ) runs ~ 2 frames/second</a:t>
            </a:r>
          </a:p>
          <a:p>
            <a:pPr algn="l"/>
          </a:p>
          <a:p>
            <a:pPr algn="l"/>
            <a:r>
              <a:t>~100 images each category, 3 categories (Min, Merlin, No cat)</a:t>
            </a:r>
          </a:p>
          <a:p>
            <a:pPr algn="l"/>
            <a:r>
              <a:t>~30 mins on desktop, copy trained network onto Pi</a:t>
            </a:r>
          </a:p>
          <a:p>
            <a:pPr algn="l"/>
          </a:p>
          <a:p>
            <a:pPr algn="l"/>
            <a:r>
              <a:t>* when you retrain it the built in classifications are forgotten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Using Tensorflow on a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Using Tensorflow on a Pi</a:t>
            </a:r>
          </a:p>
        </p:txBody>
      </p:sp>
      <p:sp>
        <p:nvSpPr>
          <p:cNvPr id="139" name="Change the default system Python to 3.5"/>
          <p:cNvSpPr txBox="1"/>
          <p:nvPr/>
        </p:nvSpPr>
        <p:spPr>
          <a:xfrm>
            <a:off x="1284325" y="3106787"/>
            <a:ext cx="599115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Change the default system Python to 3.5</a:t>
            </a:r>
          </a:p>
        </p:txBody>
      </p:sp>
      <p:sp>
        <p:nvSpPr>
          <p:cNvPr id="140" name="Follow the directions on…"/>
          <p:cNvSpPr txBox="1"/>
          <p:nvPr/>
        </p:nvSpPr>
        <p:spPr>
          <a:xfrm>
            <a:off x="1284325" y="4354232"/>
            <a:ext cx="9257387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Follow the directions on </a:t>
            </a:r>
          </a:p>
          <a:p>
            <a:pPr algn="l"/>
            <a:r>
              <a:t>https://github.com/samjabrahams/tensorflow-on-raspberry-pi/</a:t>
            </a:r>
          </a:p>
        </p:txBody>
      </p:sp>
      <p:sp>
        <p:nvSpPr>
          <p:cNvPr id="141" name="* Change the name of the wheel file to  cp35-cp35m from cp34-cp34"/>
          <p:cNvSpPr txBox="1"/>
          <p:nvPr/>
        </p:nvSpPr>
        <p:spPr>
          <a:xfrm>
            <a:off x="1284325" y="6162824"/>
            <a:ext cx="999165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* Change the name of the wheel file to  cp35-cp35m from cp34-cp34</a:t>
            </a:r>
          </a:p>
        </p:txBody>
      </p:sp>
      <p:sp>
        <p:nvSpPr>
          <p:cNvPr id="142" name="Step by step detailed directions on…"/>
          <p:cNvSpPr txBox="1"/>
          <p:nvPr/>
        </p:nvSpPr>
        <p:spPr>
          <a:xfrm>
            <a:off x="1284325" y="7653039"/>
            <a:ext cx="773856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Step by step detailed directions on</a:t>
            </a:r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https://github.com/timestocome/RaspberryPi-Robot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uilding an object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Building an object detector</a:t>
            </a:r>
          </a:p>
        </p:txBody>
      </p:sp>
      <p:sp>
        <p:nvSpPr>
          <p:cNvPr id="145" name="Take and image and try it out…"/>
          <p:cNvSpPr txBox="1"/>
          <p:nvPr/>
        </p:nvSpPr>
        <p:spPr>
          <a:xfrm>
            <a:off x="799947" y="6133788"/>
            <a:ext cx="1203990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Take and image and try it out</a:t>
            </a:r>
          </a:p>
          <a:p>
            <a:pPr algn="l"/>
            <a:r>
              <a:t>https://github.com/timestocome/RaspberryPi-Robot/tree/master/ObjectDetection</a:t>
            </a:r>
          </a:p>
        </p:txBody>
      </p:sp>
      <p:sp>
        <p:nvSpPr>
          <p:cNvPr id="146" name="Download and install TensorFlow models…"/>
          <p:cNvSpPr txBox="1"/>
          <p:nvPr/>
        </p:nvSpPr>
        <p:spPr>
          <a:xfrm>
            <a:off x="799947" y="2665122"/>
            <a:ext cx="614568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Download and install TensorFlow models</a:t>
            </a:r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https://github.com/tensorflow/models</a:t>
            </a:r>
          </a:p>
        </p:txBody>
      </p:sp>
      <p:sp>
        <p:nvSpPr>
          <p:cNvPr id="147" name="Install and Test the model…"/>
          <p:cNvSpPr txBox="1"/>
          <p:nvPr/>
        </p:nvSpPr>
        <p:spPr>
          <a:xfrm>
            <a:off x="799947" y="4462120"/>
            <a:ext cx="1140317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Install and Test the model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https://github.com/tensorflow/models/tree/master/research/object_detection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uild a grey cat orange cat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Build a grey cat orange cat detector</a:t>
            </a:r>
          </a:p>
        </p:txBody>
      </p:sp>
      <p:sp>
        <p:nvSpPr>
          <p:cNvPr id="150" name="Detailed directions and help…"/>
          <p:cNvSpPr txBox="1"/>
          <p:nvPr/>
        </p:nvSpPr>
        <p:spPr>
          <a:xfrm>
            <a:off x="872121" y="8236004"/>
            <a:ext cx="1084860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Detailed directions and help</a:t>
            </a:r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https://github.com/timestocome/RaspberryPi-Robot/tree/master/catID</a:t>
            </a:r>
          </a:p>
        </p:txBody>
      </p:sp>
      <p:sp>
        <p:nvSpPr>
          <p:cNvPr id="151" name="You’ll need Python and TF installed on your desktop…"/>
          <p:cNvSpPr txBox="1"/>
          <p:nvPr/>
        </p:nvSpPr>
        <p:spPr>
          <a:xfrm>
            <a:off x="872121" y="3141320"/>
            <a:ext cx="11234929" cy="451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You’ll need Python and TF installed on your desktop</a:t>
            </a:r>
          </a:p>
          <a:p>
            <a:pPr algn="l"/>
          </a:p>
          <a:p>
            <a:pPr algn="l"/>
            <a:r>
              <a:t>Collect images ( ~100 orange cat, ~100 grey cat, ~ 100 not a cat )</a:t>
            </a:r>
          </a:p>
          <a:p>
            <a:pPr algn="l"/>
          </a:p>
          <a:p>
            <a:pPr algn="l"/>
            <a:r>
              <a:t>Put orange cat images, grey cat, not a cat images into 3 different directories</a:t>
            </a:r>
          </a:p>
          <a:p>
            <a:pPr algn="l"/>
          </a:p>
          <a:p>
            <a:pPr algn="l"/>
            <a:r>
              <a:t>Try different models, you’l be trading speed and accuracy</a:t>
            </a:r>
          </a:p>
          <a:p>
            <a:pPr algn="l"/>
          </a:p>
          <a:p>
            <a:pPr algn="l"/>
            <a:r>
              <a:t>copy the saved model to your Pi</a:t>
            </a:r>
          </a:p>
          <a:p>
            <a:pPr algn="l"/>
          </a:p>
          <a:p>
            <a:pPr algn="l"/>
            <a:r>
              <a:t>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elf teac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 teaching </a:t>
            </a:r>
          </a:p>
        </p:txBody>
      </p:sp>
      <p:pic>
        <p:nvPicPr>
          <p:cNvPr id="154" name="ClearRobot_Sarasa_Trace.mov" descr="ClearRobot_Sarasa_Trace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52799" y="2459483"/>
            <a:ext cx="8128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Using a small state space and one objective RL is easy…"/>
          <p:cNvSpPr txBox="1"/>
          <p:nvPr/>
        </p:nvSpPr>
        <p:spPr>
          <a:xfrm>
            <a:off x="2424023" y="7605370"/>
            <a:ext cx="8156754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Using a small state space and one objective RL is easy</a:t>
            </a:r>
          </a:p>
          <a:p>
            <a:pPr/>
            <a:r>
              <a:t>Multiple objectives is mostly unsolved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0455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imple Reinforcement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Simple Reinforcement Learning</a:t>
            </a:r>
          </a:p>
        </p:txBody>
      </p:sp>
      <p:sp>
        <p:nvSpPr>
          <p:cNvPr id="160" name="Everything done on the Pi has to be lean.…"/>
          <p:cNvSpPr txBox="1"/>
          <p:nvPr/>
        </p:nvSpPr>
        <p:spPr>
          <a:xfrm>
            <a:off x="740838" y="3255620"/>
            <a:ext cx="11523125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Everything done on the Pi has to be lean.  </a:t>
            </a:r>
          </a:p>
          <a:p>
            <a:pPr algn="l"/>
          </a:p>
          <a:p>
            <a:pPr algn="l"/>
            <a:r>
              <a:t>It’ll be taking sensor data at high speeds and in large amounts if you’re using video</a:t>
            </a:r>
          </a:p>
        </p:txBody>
      </p:sp>
      <p:sp>
        <p:nvSpPr>
          <p:cNvPr id="161" name="Start with random values…"/>
          <p:cNvSpPr txBox="1"/>
          <p:nvPr/>
        </p:nvSpPr>
        <p:spPr>
          <a:xfrm>
            <a:off x="740838" y="5001870"/>
            <a:ext cx="11523125" cy="1934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Start with random values</a:t>
            </a:r>
          </a:p>
          <a:p>
            <a:pPr algn="l"/>
          </a:p>
          <a:p>
            <a:pPr algn="l"/>
            <a:r>
              <a:t>Every time the sensor data comes back into the range in your matrices</a:t>
            </a:r>
          </a:p>
          <a:p>
            <a:pPr algn="l"/>
            <a:r>
              <a:t>select the action with the highest value. If things get better increase that value, else decrease it</a:t>
            </a:r>
          </a:p>
        </p:txBody>
      </p:sp>
      <p:pic>
        <p:nvPicPr>
          <p:cNvPr id="162" name="table.png" descr="ta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3386" y="7349333"/>
            <a:ext cx="4864101" cy="16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UltraSonic Distance Sens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UltraSonic Distance Sensor</a:t>
            </a:r>
          </a:p>
        </p:txBody>
      </p:sp>
      <p:sp>
        <p:nvSpPr>
          <p:cNvPr id="165" name="AI and ML Robotics Group ( Stanford ) trained several robots to map rooms…"/>
          <p:cNvSpPr txBox="1"/>
          <p:nvPr/>
        </p:nvSpPr>
        <p:spPr>
          <a:xfrm>
            <a:off x="398678" y="2239620"/>
            <a:ext cx="12232844" cy="303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AI and ML Robotics Group ( Stanford ) trained several robots to map rooms</a:t>
            </a:r>
          </a:p>
          <a:p>
            <a:pPr algn="l"/>
            <a:r>
              <a:t>using SLAM </a:t>
            </a:r>
          </a:p>
          <a:p>
            <a:pPr algn="l"/>
          </a:p>
          <a:p>
            <a:pPr algn="l"/>
            <a:r>
              <a:t>Bumped into a RE Agent at EPO who was using these sensors to create floor plans</a:t>
            </a:r>
          </a:p>
          <a:p>
            <a:pPr algn="l"/>
            <a:r>
              <a:t>by following walls</a:t>
            </a:r>
          </a:p>
          <a:p>
            <a:pPr algn="l"/>
          </a:p>
          <a:p>
            <a:pPr algn="l"/>
            <a:r>
              <a:t>Car robot learns obstacle avoidance in about 100-1000 time steps, trick is to use</a:t>
            </a:r>
          </a:p>
          <a:p>
            <a:pPr algn="l"/>
            <a:r>
              <a:t>a small state space matrix (actions, distance) </a:t>
            </a:r>
          </a:p>
        </p:txBody>
      </p:sp>
      <p:pic>
        <p:nvPicPr>
          <p:cNvPr id="166" name="IMG_20170907_124125.jpg" descr="IMG_20170907_12412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889" y="5588870"/>
            <a:ext cx="2768631" cy="369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table.png" descr="tab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7295" y="7832490"/>
            <a:ext cx="6350607" cy="2105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